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2268" y="7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11852FC-DB2C-42E4-969E-CD91BE43FEB2}" type="datetimeFigureOut">
              <a:rPr lang="en-GB" smtClean="0"/>
              <a:t>17/08/2020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11852FC-DB2C-42E4-969E-CD91BE43FEB2}" type="datetimeFigureOut">
              <a:rPr lang="en-GB" smtClean="0"/>
              <a:t>17/08/2020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11852FC-DB2C-42E4-969E-CD91BE43FEB2}" type="datetimeFigureOut">
              <a:rPr lang="en-GB" smtClean="0"/>
              <a:t>17/08/2020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11852FC-DB2C-42E4-969E-CD91BE43FEB2}" type="datetimeFigureOut">
              <a:rPr lang="en-GB" smtClean="0"/>
              <a:t>17/08/2020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1852FC-DB2C-42E4-969E-CD91BE43FEB2}" type="datetimeFigureOut">
              <a:rPr lang="en-GB" smtClean="0"/>
              <a:t>17/08/2020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11852FC-DB2C-42E4-969E-CD91BE43FEB2}" type="datetimeFigureOut">
              <a:rPr lang="en-GB" smtClean="0"/>
              <a:t>17/08/2020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11852FC-DB2C-42E4-969E-CD91BE43FEB2}" type="datetimeFigureOut">
              <a:rPr lang="en-GB" smtClean="0"/>
              <a:t>17/08/2020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11852FC-DB2C-42E4-969E-CD91BE43FEB2}" type="datetimeFigureOut">
              <a:rPr lang="en-GB" smtClean="0"/>
              <a:t>17/08/2020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852FC-DB2C-42E4-969E-CD91BE43FEB2}" type="datetimeFigureOut">
              <a:rPr lang="en-GB" smtClean="0"/>
              <a:t>17/08/2020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1852FC-DB2C-42E4-969E-CD91BE43FEB2}" type="datetimeFigureOut">
              <a:rPr lang="en-GB" smtClean="0"/>
              <a:t>17/08/2020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1852FC-DB2C-42E4-969E-CD91BE43FEB2}" type="datetimeFigureOut">
              <a:rPr lang="en-GB" smtClean="0"/>
              <a:t>17/08/2020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283F90-AA77-49EE-8E34-6FFEF4AD3D87}"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11852FC-DB2C-42E4-969E-CD91BE43FEB2}" type="datetimeFigureOut">
              <a:rPr lang="en-GB" smtClean="0"/>
              <a:t>17/08/2020</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E283F90-AA77-49EE-8E34-6FFEF4AD3D87}"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1909" y="467544"/>
            <a:ext cx="5971507" cy="584775"/>
          </a:xfrm>
          <a:prstGeom prst="rect">
            <a:avLst/>
          </a:prstGeom>
          <a:noFill/>
        </p:spPr>
        <p:txBody>
          <a:bodyPr wrap="none" rtlCol="0">
            <a:spAutoFit/>
          </a:bodyPr>
          <a:lstStyle/>
          <a:p>
            <a:r>
              <a:rPr lang="en-GB" b="1" dirty="0">
                <a:solidFill>
                  <a:srgbClr val="7030A0"/>
                </a:solidFill>
              </a:rPr>
              <a:t>Post-lockdown Alexander Technique lessons at Bashful Alley</a:t>
            </a:r>
          </a:p>
          <a:p>
            <a:pPr algn="r"/>
            <a:r>
              <a:rPr lang="en-GB" sz="1400" i="1" dirty="0" smtClean="0"/>
              <a:t>(JW)</a:t>
            </a:r>
            <a:endParaRPr lang="en-GB" sz="1400" i="1" dirty="0"/>
          </a:p>
        </p:txBody>
      </p:sp>
      <p:cxnSp>
        <p:nvCxnSpPr>
          <p:cNvPr id="6" name="Straight Connector 5"/>
          <p:cNvCxnSpPr>
            <a:stCxn id="4" idx="2"/>
          </p:cNvCxnSpPr>
          <p:nvPr/>
        </p:nvCxnSpPr>
        <p:spPr>
          <a:xfrm flipH="1">
            <a:off x="3429001" y="1052319"/>
            <a:ext cx="28662" cy="7408113"/>
          </a:xfrm>
          <a:prstGeom prst="line">
            <a:avLst/>
          </a:prstGeom>
          <a:ln w="15875">
            <a:solidFill>
              <a:srgbClr val="7030A0"/>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412776" y="1043608"/>
            <a:ext cx="744499" cy="369332"/>
          </a:xfrm>
          <a:prstGeom prst="rect">
            <a:avLst/>
          </a:prstGeom>
          <a:noFill/>
        </p:spPr>
        <p:txBody>
          <a:bodyPr wrap="none" rtlCol="0">
            <a:spAutoFit/>
          </a:bodyPr>
          <a:lstStyle/>
          <a:p>
            <a:r>
              <a:rPr lang="en-GB" b="1" dirty="0" smtClean="0">
                <a:solidFill>
                  <a:srgbClr val="7030A0"/>
                </a:solidFill>
              </a:rPr>
              <a:t>SAME</a:t>
            </a:r>
            <a:endParaRPr lang="en-GB" b="1" dirty="0">
              <a:solidFill>
                <a:srgbClr val="7030A0"/>
              </a:solidFill>
            </a:endParaRPr>
          </a:p>
        </p:txBody>
      </p:sp>
      <p:sp>
        <p:nvSpPr>
          <p:cNvPr id="9" name="TextBox 8"/>
          <p:cNvSpPr txBox="1"/>
          <p:nvPr/>
        </p:nvSpPr>
        <p:spPr>
          <a:xfrm>
            <a:off x="4509120" y="1043608"/>
            <a:ext cx="1223412" cy="369332"/>
          </a:xfrm>
          <a:prstGeom prst="rect">
            <a:avLst/>
          </a:prstGeom>
          <a:noFill/>
        </p:spPr>
        <p:txBody>
          <a:bodyPr wrap="none" rtlCol="0">
            <a:spAutoFit/>
          </a:bodyPr>
          <a:lstStyle/>
          <a:p>
            <a:r>
              <a:rPr lang="en-GB" b="1" dirty="0" smtClean="0">
                <a:solidFill>
                  <a:srgbClr val="0070C0"/>
                </a:solidFill>
              </a:rPr>
              <a:t>DIFFERENT</a:t>
            </a:r>
            <a:endParaRPr lang="en-GB" b="1" dirty="0">
              <a:solidFill>
                <a:srgbClr val="0070C0"/>
              </a:solidFill>
            </a:endParaRPr>
          </a:p>
        </p:txBody>
      </p:sp>
      <p:sp>
        <p:nvSpPr>
          <p:cNvPr id="10" name="TextBox 9"/>
          <p:cNvSpPr txBox="1"/>
          <p:nvPr/>
        </p:nvSpPr>
        <p:spPr>
          <a:xfrm rot="332858">
            <a:off x="563109" y="5281919"/>
            <a:ext cx="1461875" cy="369332"/>
          </a:xfrm>
          <a:prstGeom prst="rect">
            <a:avLst/>
          </a:prstGeom>
          <a:noFill/>
        </p:spPr>
        <p:txBody>
          <a:bodyPr wrap="none" rtlCol="0">
            <a:spAutoFit/>
          </a:bodyPr>
          <a:lstStyle/>
          <a:p>
            <a:r>
              <a:rPr lang="en-GB" dirty="0" smtClean="0">
                <a:solidFill>
                  <a:srgbClr val="7030A0"/>
                </a:solidFill>
              </a:rPr>
              <a:t>CONNECTION</a:t>
            </a:r>
            <a:endParaRPr lang="en-GB" dirty="0">
              <a:solidFill>
                <a:srgbClr val="7030A0"/>
              </a:solidFill>
            </a:endParaRPr>
          </a:p>
        </p:txBody>
      </p:sp>
      <p:sp>
        <p:nvSpPr>
          <p:cNvPr id="11" name="TextBox 10"/>
          <p:cNvSpPr txBox="1"/>
          <p:nvPr/>
        </p:nvSpPr>
        <p:spPr>
          <a:xfrm rot="365600">
            <a:off x="285701" y="2879535"/>
            <a:ext cx="2118152" cy="584775"/>
          </a:xfrm>
          <a:prstGeom prst="rect">
            <a:avLst/>
          </a:prstGeom>
          <a:noFill/>
        </p:spPr>
        <p:txBody>
          <a:bodyPr wrap="square" rtlCol="0">
            <a:spAutoFit/>
          </a:bodyPr>
          <a:lstStyle/>
          <a:p>
            <a:pPr algn="ctr"/>
            <a:r>
              <a:rPr lang="en-GB" sz="1600" dirty="0" smtClean="0">
                <a:solidFill>
                  <a:srgbClr val="7030A0"/>
                </a:solidFill>
              </a:rPr>
              <a:t>John’s smiling eyes above his mask</a:t>
            </a:r>
            <a:endParaRPr lang="en-GB" sz="1600" dirty="0">
              <a:solidFill>
                <a:srgbClr val="7030A0"/>
              </a:solidFill>
            </a:endParaRPr>
          </a:p>
        </p:txBody>
      </p:sp>
      <p:sp>
        <p:nvSpPr>
          <p:cNvPr id="12" name="TextBox 11"/>
          <p:cNvSpPr txBox="1"/>
          <p:nvPr/>
        </p:nvSpPr>
        <p:spPr>
          <a:xfrm rot="21439163">
            <a:off x="273024" y="3659811"/>
            <a:ext cx="3062351" cy="646331"/>
          </a:xfrm>
          <a:prstGeom prst="rect">
            <a:avLst/>
          </a:prstGeom>
          <a:noFill/>
        </p:spPr>
        <p:txBody>
          <a:bodyPr wrap="square" rtlCol="0">
            <a:spAutoFit/>
          </a:bodyPr>
          <a:lstStyle/>
          <a:p>
            <a:pPr algn="ctr"/>
            <a:r>
              <a:rPr lang="en-GB" dirty="0" smtClean="0">
                <a:solidFill>
                  <a:srgbClr val="7030A0"/>
                </a:solidFill>
              </a:rPr>
              <a:t>Invitation for CONTACT and/or NON-CONTACT approaches</a:t>
            </a:r>
            <a:endParaRPr lang="en-GB" sz="1600" dirty="0">
              <a:solidFill>
                <a:srgbClr val="7030A0"/>
              </a:solidFill>
            </a:endParaRPr>
          </a:p>
        </p:txBody>
      </p:sp>
      <p:sp>
        <p:nvSpPr>
          <p:cNvPr id="13" name="TextBox 12"/>
          <p:cNvSpPr txBox="1"/>
          <p:nvPr/>
        </p:nvSpPr>
        <p:spPr>
          <a:xfrm rot="21341193">
            <a:off x="1929218" y="6627028"/>
            <a:ext cx="1061957" cy="369332"/>
          </a:xfrm>
          <a:prstGeom prst="rect">
            <a:avLst/>
          </a:prstGeom>
          <a:noFill/>
        </p:spPr>
        <p:txBody>
          <a:bodyPr wrap="none" rtlCol="0">
            <a:spAutoFit/>
          </a:bodyPr>
          <a:lstStyle/>
          <a:p>
            <a:r>
              <a:rPr lang="en-GB" dirty="0" smtClean="0">
                <a:solidFill>
                  <a:srgbClr val="7030A0"/>
                </a:solidFill>
              </a:rPr>
              <a:t>INSIGHTS</a:t>
            </a:r>
            <a:endParaRPr lang="en-GB" dirty="0">
              <a:solidFill>
                <a:srgbClr val="7030A0"/>
              </a:solidFill>
            </a:endParaRPr>
          </a:p>
        </p:txBody>
      </p:sp>
      <p:sp>
        <p:nvSpPr>
          <p:cNvPr id="14" name="TextBox 13"/>
          <p:cNvSpPr txBox="1"/>
          <p:nvPr/>
        </p:nvSpPr>
        <p:spPr>
          <a:xfrm rot="21424356">
            <a:off x="1426580" y="2099259"/>
            <a:ext cx="1730378" cy="584775"/>
          </a:xfrm>
          <a:prstGeom prst="rect">
            <a:avLst/>
          </a:prstGeom>
          <a:noFill/>
        </p:spPr>
        <p:txBody>
          <a:bodyPr wrap="square" rtlCol="0">
            <a:spAutoFit/>
          </a:bodyPr>
          <a:lstStyle/>
          <a:p>
            <a:pPr algn="ctr"/>
            <a:r>
              <a:rPr lang="en-GB" sz="1600" dirty="0" smtClean="0">
                <a:solidFill>
                  <a:srgbClr val="7030A0"/>
                </a:solidFill>
              </a:rPr>
              <a:t>Christine’s smiles through her visor</a:t>
            </a:r>
            <a:endParaRPr lang="en-GB" sz="1600" dirty="0">
              <a:solidFill>
                <a:srgbClr val="7030A0"/>
              </a:solidFill>
            </a:endParaRPr>
          </a:p>
        </p:txBody>
      </p:sp>
      <p:sp>
        <p:nvSpPr>
          <p:cNvPr id="16" name="TextBox 15"/>
          <p:cNvSpPr txBox="1"/>
          <p:nvPr/>
        </p:nvSpPr>
        <p:spPr>
          <a:xfrm rot="21389363">
            <a:off x="824359" y="4501643"/>
            <a:ext cx="2447897" cy="584775"/>
          </a:xfrm>
          <a:prstGeom prst="rect">
            <a:avLst/>
          </a:prstGeom>
          <a:noFill/>
        </p:spPr>
        <p:txBody>
          <a:bodyPr wrap="square" rtlCol="0">
            <a:spAutoFit/>
          </a:bodyPr>
          <a:lstStyle/>
          <a:p>
            <a:pPr algn="ctr"/>
            <a:r>
              <a:rPr lang="en-GB" sz="1600" dirty="0" smtClean="0">
                <a:solidFill>
                  <a:srgbClr val="7030A0"/>
                </a:solidFill>
              </a:rPr>
              <a:t>Continuity with pre-lockdown lessons</a:t>
            </a:r>
            <a:endParaRPr lang="en-GB" sz="1600" dirty="0">
              <a:solidFill>
                <a:srgbClr val="7030A0"/>
              </a:solidFill>
            </a:endParaRPr>
          </a:p>
        </p:txBody>
      </p:sp>
      <p:sp>
        <p:nvSpPr>
          <p:cNvPr id="17" name="TextBox 16"/>
          <p:cNvSpPr txBox="1"/>
          <p:nvPr/>
        </p:nvSpPr>
        <p:spPr>
          <a:xfrm rot="314493">
            <a:off x="490817" y="1534426"/>
            <a:ext cx="1303562" cy="369332"/>
          </a:xfrm>
          <a:prstGeom prst="rect">
            <a:avLst/>
          </a:prstGeom>
          <a:noFill/>
        </p:spPr>
        <p:txBody>
          <a:bodyPr wrap="none" rtlCol="0">
            <a:spAutoFit/>
          </a:bodyPr>
          <a:lstStyle/>
          <a:p>
            <a:r>
              <a:rPr lang="en-GB" dirty="0" smtClean="0">
                <a:solidFill>
                  <a:srgbClr val="7030A0"/>
                </a:solidFill>
              </a:rPr>
              <a:t>FRIENDSHIP</a:t>
            </a:r>
            <a:endParaRPr lang="en-GB" dirty="0">
              <a:solidFill>
                <a:srgbClr val="7030A0"/>
              </a:solidFill>
            </a:endParaRPr>
          </a:p>
        </p:txBody>
      </p:sp>
      <p:sp>
        <p:nvSpPr>
          <p:cNvPr id="18" name="TextBox 17"/>
          <p:cNvSpPr txBox="1"/>
          <p:nvPr/>
        </p:nvSpPr>
        <p:spPr>
          <a:xfrm rot="21315984">
            <a:off x="980728" y="7972137"/>
            <a:ext cx="2151298" cy="584775"/>
          </a:xfrm>
          <a:prstGeom prst="rect">
            <a:avLst/>
          </a:prstGeom>
          <a:noFill/>
        </p:spPr>
        <p:txBody>
          <a:bodyPr wrap="square" rtlCol="0">
            <a:spAutoFit/>
          </a:bodyPr>
          <a:lstStyle/>
          <a:p>
            <a:pPr algn="ctr"/>
            <a:r>
              <a:rPr lang="en-GB" sz="1600" dirty="0" smtClean="0">
                <a:solidFill>
                  <a:srgbClr val="7030A0"/>
                </a:solidFill>
              </a:rPr>
              <a:t>Takeaways:  exercises and ideas</a:t>
            </a:r>
            <a:endParaRPr lang="en-GB" sz="1600" dirty="0">
              <a:solidFill>
                <a:srgbClr val="7030A0"/>
              </a:solidFill>
            </a:endParaRPr>
          </a:p>
        </p:txBody>
      </p:sp>
      <p:sp>
        <p:nvSpPr>
          <p:cNvPr id="19" name="TextBox 18"/>
          <p:cNvSpPr txBox="1"/>
          <p:nvPr/>
        </p:nvSpPr>
        <p:spPr>
          <a:xfrm rot="378907">
            <a:off x="358572" y="7085465"/>
            <a:ext cx="2058407" cy="615553"/>
          </a:xfrm>
          <a:prstGeom prst="rect">
            <a:avLst/>
          </a:prstGeom>
          <a:noFill/>
        </p:spPr>
        <p:txBody>
          <a:bodyPr wrap="square" rtlCol="0">
            <a:spAutoFit/>
          </a:bodyPr>
          <a:lstStyle/>
          <a:p>
            <a:pPr algn="ctr"/>
            <a:r>
              <a:rPr lang="en-GB" sz="1600" dirty="0" smtClean="0">
                <a:solidFill>
                  <a:srgbClr val="7030A0"/>
                </a:solidFill>
              </a:rPr>
              <a:t>Physical and emotional </a:t>
            </a:r>
            <a:r>
              <a:rPr lang="en-GB" dirty="0" smtClean="0">
                <a:solidFill>
                  <a:srgbClr val="7030A0"/>
                </a:solidFill>
              </a:rPr>
              <a:t>BENEFIT</a:t>
            </a:r>
            <a:endParaRPr lang="en-GB" sz="1600" dirty="0">
              <a:solidFill>
                <a:srgbClr val="7030A0"/>
              </a:solidFill>
            </a:endParaRPr>
          </a:p>
        </p:txBody>
      </p:sp>
      <p:sp>
        <p:nvSpPr>
          <p:cNvPr id="20" name="TextBox 19"/>
          <p:cNvSpPr txBox="1"/>
          <p:nvPr/>
        </p:nvSpPr>
        <p:spPr>
          <a:xfrm>
            <a:off x="627405" y="5846752"/>
            <a:ext cx="2153523" cy="584775"/>
          </a:xfrm>
          <a:prstGeom prst="rect">
            <a:avLst/>
          </a:prstGeom>
          <a:noFill/>
        </p:spPr>
        <p:txBody>
          <a:bodyPr wrap="square" rtlCol="0">
            <a:spAutoFit/>
          </a:bodyPr>
          <a:lstStyle/>
          <a:p>
            <a:pPr algn="ctr"/>
            <a:r>
              <a:rPr lang="en-GB" sz="1600" dirty="0" smtClean="0">
                <a:solidFill>
                  <a:srgbClr val="7030A0"/>
                </a:solidFill>
              </a:rPr>
              <a:t>Table and non-table work available</a:t>
            </a:r>
            <a:endParaRPr lang="en-GB" sz="1600" dirty="0">
              <a:solidFill>
                <a:srgbClr val="7030A0"/>
              </a:solidFill>
            </a:endParaRPr>
          </a:p>
        </p:txBody>
      </p:sp>
      <p:sp>
        <p:nvSpPr>
          <p:cNvPr id="21" name="TextBox 20"/>
          <p:cNvSpPr txBox="1"/>
          <p:nvPr/>
        </p:nvSpPr>
        <p:spPr>
          <a:xfrm rot="21212212">
            <a:off x="3731206" y="1574235"/>
            <a:ext cx="2367379" cy="615553"/>
          </a:xfrm>
          <a:prstGeom prst="rect">
            <a:avLst/>
          </a:prstGeom>
          <a:noFill/>
        </p:spPr>
        <p:txBody>
          <a:bodyPr wrap="square" rtlCol="0">
            <a:spAutoFit/>
          </a:bodyPr>
          <a:lstStyle/>
          <a:p>
            <a:pPr algn="ctr"/>
            <a:r>
              <a:rPr lang="en-GB" sz="1600" dirty="0" smtClean="0">
                <a:solidFill>
                  <a:srgbClr val="0070C0"/>
                </a:solidFill>
              </a:rPr>
              <a:t>More explicit manifestations of </a:t>
            </a:r>
            <a:r>
              <a:rPr lang="en-GB" dirty="0" smtClean="0">
                <a:solidFill>
                  <a:srgbClr val="0070C0"/>
                </a:solidFill>
              </a:rPr>
              <a:t>CARE</a:t>
            </a:r>
            <a:endParaRPr lang="en-GB" sz="1600" dirty="0">
              <a:solidFill>
                <a:srgbClr val="7030A0"/>
              </a:solidFill>
            </a:endParaRPr>
          </a:p>
        </p:txBody>
      </p:sp>
      <p:sp>
        <p:nvSpPr>
          <p:cNvPr id="22" name="TextBox 21"/>
          <p:cNvSpPr txBox="1"/>
          <p:nvPr/>
        </p:nvSpPr>
        <p:spPr>
          <a:xfrm rot="192632">
            <a:off x="4374783" y="6382792"/>
            <a:ext cx="844655" cy="369332"/>
          </a:xfrm>
          <a:prstGeom prst="rect">
            <a:avLst/>
          </a:prstGeom>
          <a:noFill/>
        </p:spPr>
        <p:txBody>
          <a:bodyPr wrap="none" rtlCol="0">
            <a:spAutoFit/>
          </a:bodyPr>
          <a:lstStyle/>
          <a:p>
            <a:r>
              <a:rPr lang="en-GB" dirty="0" smtClean="0">
                <a:solidFill>
                  <a:srgbClr val="0070C0"/>
                </a:solidFill>
              </a:rPr>
              <a:t>MASKS</a:t>
            </a:r>
            <a:endParaRPr lang="en-GB" dirty="0">
              <a:solidFill>
                <a:srgbClr val="0070C0"/>
              </a:solidFill>
            </a:endParaRPr>
          </a:p>
        </p:txBody>
      </p:sp>
      <p:sp>
        <p:nvSpPr>
          <p:cNvPr id="23" name="TextBox 22"/>
          <p:cNvSpPr txBox="1"/>
          <p:nvPr/>
        </p:nvSpPr>
        <p:spPr>
          <a:xfrm rot="219354">
            <a:off x="4141729" y="2432087"/>
            <a:ext cx="2367379" cy="584775"/>
          </a:xfrm>
          <a:prstGeom prst="rect">
            <a:avLst/>
          </a:prstGeom>
          <a:noFill/>
        </p:spPr>
        <p:txBody>
          <a:bodyPr wrap="square" rtlCol="0">
            <a:spAutoFit/>
          </a:bodyPr>
          <a:lstStyle/>
          <a:p>
            <a:pPr algn="ctr"/>
            <a:r>
              <a:rPr lang="en-GB" sz="1600" dirty="0" smtClean="0">
                <a:solidFill>
                  <a:srgbClr val="0070C0"/>
                </a:solidFill>
              </a:rPr>
              <a:t>Using changing room &amp; loo downstairs</a:t>
            </a:r>
            <a:endParaRPr lang="en-GB" sz="1600" dirty="0">
              <a:solidFill>
                <a:srgbClr val="7030A0"/>
              </a:solidFill>
            </a:endParaRPr>
          </a:p>
        </p:txBody>
      </p:sp>
      <p:sp>
        <p:nvSpPr>
          <p:cNvPr id="24" name="TextBox 23"/>
          <p:cNvSpPr txBox="1"/>
          <p:nvPr/>
        </p:nvSpPr>
        <p:spPr>
          <a:xfrm rot="21124266">
            <a:off x="3750736" y="3259161"/>
            <a:ext cx="2275102" cy="615553"/>
          </a:xfrm>
          <a:prstGeom prst="rect">
            <a:avLst/>
          </a:prstGeom>
          <a:noFill/>
        </p:spPr>
        <p:txBody>
          <a:bodyPr wrap="square" rtlCol="0">
            <a:spAutoFit/>
          </a:bodyPr>
          <a:lstStyle/>
          <a:p>
            <a:pPr algn="ctr"/>
            <a:r>
              <a:rPr lang="en-GB" dirty="0" smtClean="0">
                <a:solidFill>
                  <a:srgbClr val="0070C0"/>
                </a:solidFill>
              </a:rPr>
              <a:t>CONNECTION TREE</a:t>
            </a:r>
          </a:p>
          <a:p>
            <a:pPr algn="ctr"/>
            <a:r>
              <a:rPr lang="en-GB" sz="1600" dirty="0" smtClean="0">
                <a:solidFill>
                  <a:srgbClr val="0070C0"/>
                </a:solidFill>
              </a:rPr>
              <a:t>In foyer</a:t>
            </a:r>
            <a:endParaRPr lang="en-GB" sz="1600" dirty="0">
              <a:solidFill>
                <a:srgbClr val="0070C0"/>
              </a:solidFill>
            </a:endParaRPr>
          </a:p>
        </p:txBody>
      </p:sp>
      <p:sp>
        <p:nvSpPr>
          <p:cNvPr id="25" name="TextBox 24"/>
          <p:cNvSpPr txBox="1"/>
          <p:nvPr/>
        </p:nvSpPr>
        <p:spPr>
          <a:xfrm rot="21367151">
            <a:off x="4598779" y="4117013"/>
            <a:ext cx="1865285" cy="584775"/>
          </a:xfrm>
          <a:prstGeom prst="rect">
            <a:avLst/>
          </a:prstGeom>
          <a:noFill/>
        </p:spPr>
        <p:txBody>
          <a:bodyPr wrap="square" rtlCol="0">
            <a:spAutoFit/>
          </a:bodyPr>
          <a:lstStyle/>
          <a:p>
            <a:pPr algn="ctr"/>
            <a:r>
              <a:rPr lang="en-GB" sz="1600" dirty="0" smtClean="0">
                <a:solidFill>
                  <a:srgbClr val="0070C0"/>
                </a:solidFill>
              </a:rPr>
              <a:t>No cross-over with other clients</a:t>
            </a:r>
            <a:endParaRPr lang="en-GB" sz="1600" dirty="0">
              <a:solidFill>
                <a:srgbClr val="7030A0"/>
              </a:solidFill>
            </a:endParaRPr>
          </a:p>
        </p:txBody>
      </p:sp>
      <p:sp>
        <p:nvSpPr>
          <p:cNvPr id="26" name="TextBox 25"/>
          <p:cNvSpPr txBox="1"/>
          <p:nvPr/>
        </p:nvSpPr>
        <p:spPr>
          <a:xfrm rot="162091">
            <a:off x="3873310" y="4944087"/>
            <a:ext cx="1784582" cy="369332"/>
          </a:xfrm>
          <a:prstGeom prst="rect">
            <a:avLst/>
          </a:prstGeom>
          <a:noFill/>
        </p:spPr>
        <p:txBody>
          <a:bodyPr wrap="square" rtlCol="0">
            <a:spAutoFit/>
          </a:bodyPr>
          <a:lstStyle/>
          <a:p>
            <a:pPr algn="ctr"/>
            <a:r>
              <a:rPr lang="en-GB" dirty="0" smtClean="0">
                <a:solidFill>
                  <a:srgbClr val="0070C0"/>
                </a:solidFill>
              </a:rPr>
              <a:t>CARD </a:t>
            </a:r>
            <a:r>
              <a:rPr lang="en-GB" sz="1600" dirty="0" smtClean="0">
                <a:solidFill>
                  <a:srgbClr val="0070C0"/>
                </a:solidFill>
              </a:rPr>
              <a:t>not </a:t>
            </a:r>
            <a:r>
              <a:rPr lang="en-GB" dirty="0" smtClean="0">
                <a:solidFill>
                  <a:srgbClr val="0070C0"/>
                </a:solidFill>
              </a:rPr>
              <a:t>CASH</a:t>
            </a:r>
            <a:endParaRPr lang="en-GB" dirty="0">
              <a:solidFill>
                <a:srgbClr val="7030A0"/>
              </a:solidFill>
            </a:endParaRPr>
          </a:p>
        </p:txBody>
      </p:sp>
      <p:sp>
        <p:nvSpPr>
          <p:cNvPr id="27" name="TextBox 26"/>
          <p:cNvSpPr txBox="1"/>
          <p:nvPr/>
        </p:nvSpPr>
        <p:spPr>
          <a:xfrm rot="199313">
            <a:off x="3734204" y="7821501"/>
            <a:ext cx="2577557" cy="830997"/>
          </a:xfrm>
          <a:prstGeom prst="rect">
            <a:avLst/>
          </a:prstGeom>
          <a:noFill/>
        </p:spPr>
        <p:txBody>
          <a:bodyPr wrap="square" rtlCol="0">
            <a:spAutoFit/>
          </a:bodyPr>
          <a:lstStyle/>
          <a:p>
            <a:pPr algn="ctr"/>
            <a:r>
              <a:rPr lang="en-GB" sz="1600" dirty="0" smtClean="0">
                <a:solidFill>
                  <a:srgbClr val="0070C0"/>
                </a:solidFill>
              </a:rPr>
              <a:t>Easy clean cloth and rollers to lie on and be supported by for table work</a:t>
            </a:r>
            <a:endParaRPr lang="en-GB" sz="1600" dirty="0">
              <a:solidFill>
                <a:srgbClr val="0070C0"/>
              </a:solidFill>
            </a:endParaRPr>
          </a:p>
        </p:txBody>
      </p:sp>
      <p:sp>
        <p:nvSpPr>
          <p:cNvPr id="28" name="TextBox 27"/>
          <p:cNvSpPr txBox="1"/>
          <p:nvPr/>
        </p:nvSpPr>
        <p:spPr>
          <a:xfrm rot="21084491">
            <a:off x="4602532" y="6994424"/>
            <a:ext cx="1505955" cy="584775"/>
          </a:xfrm>
          <a:prstGeom prst="rect">
            <a:avLst/>
          </a:prstGeom>
          <a:noFill/>
        </p:spPr>
        <p:txBody>
          <a:bodyPr wrap="square" rtlCol="0">
            <a:spAutoFit/>
          </a:bodyPr>
          <a:lstStyle/>
          <a:p>
            <a:pPr algn="ctr"/>
            <a:r>
              <a:rPr lang="en-GB" sz="1600" dirty="0" smtClean="0">
                <a:solidFill>
                  <a:srgbClr val="0070C0"/>
                </a:solidFill>
              </a:rPr>
              <a:t>Not seeing John’s mouth</a:t>
            </a:r>
            <a:endParaRPr lang="en-GB" sz="1600" dirty="0">
              <a:solidFill>
                <a:srgbClr val="7030A0"/>
              </a:solidFill>
            </a:endParaRPr>
          </a:p>
        </p:txBody>
      </p:sp>
      <p:sp>
        <p:nvSpPr>
          <p:cNvPr id="29" name="TextBox 28"/>
          <p:cNvSpPr txBox="1"/>
          <p:nvPr/>
        </p:nvSpPr>
        <p:spPr>
          <a:xfrm rot="21342741">
            <a:off x="3735053" y="5555718"/>
            <a:ext cx="2742961" cy="584775"/>
          </a:xfrm>
          <a:prstGeom prst="rect">
            <a:avLst/>
          </a:prstGeom>
          <a:noFill/>
        </p:spPr>
        <p:txBody>
          <a:bodyPr wrap="square" rtlCol="0">
            <a:spAutoFit/>
          </a:bodyPr>
          <a:lstStyle/>
          <a:p>
            <a:pPr algn="ctr"/>
            <a:r>
              <a:rPr lang="en-GB" sz="1600" dirty="0" smtClean="0">
                <a:solidFill>
                  <a:srgbClr val="0070C0"/>
                </a:solidFill>
              </a:rPr>
              <a:t>No door to John’s room to improve air circulation</a:t>
            </a:r>
            <a:endParaRPr lang="en-GB" sz="1600"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0688" y="395536"/>
            <a:ext cx="5616624" cy="7494359"/>
          </a:xfrm>
          <a:prstGeom prst="rect">
            <a:avLst/>
          </a:prstGeom>
        </p:spPr>
        <p:txBody>
          <a:bodyPr wrap="square">
            <a:spAutoFit/>
          </a:bodyPr>
          <a:lstStyle/>
          <a:p>
            <a:pPr>
              <a:spcAft>
                <a:spcPts val="600"/>
              </a:spcAft>
            </a:pPr>
            <a:r>
              <a:rPr lang="en-GB" dirty="0" smtClean="0">
                <a:solidFill>
                  <a:srgbClr val="000000"/>
                </a:solidFill>
              </a:rPr>
              <a:t>“My </a:t>
            </a:r>
            <a:r>
              <a:rPr lang="en-GB" dirty="0">
                <a:solidFill>
                  <a:srgbClr val="000000"/>
                </a:solidFill>
              </a:rPr>
              <a:t>experience so far after 2 Alexander technique </a:t>
            </a:r>
            <a:r>
              <a:rPr lang="en-GB" dirty="0" smtClean="0">
                <a:solidFill>
                  <a:srgbClr val="000000"/>
                </a:solidFill>
              </a:rPr>
              <a:t>lessons </a:t>
            </a:r>
            <a:r>
              <a:rPr lang="en-GB" dirty="0">
                <a:solidFill>
                  <a:srgbClr val="000000"/>
                </a:solidFill>
              </a:rPr>
              <a:t>has been very positive. </a:t>
            </a:r>
            <a:br>
              <a:rPr lang="en-GB" dirty="0">
                <a:solidFill>
                  <a:srgbClr val="000000"/>
                </a:solidFill>
              </a:rPr>
            </a:br>
            <a:r>
              <a:rPr lang="en-GB" dirty="0" smtClean="0">
                <a:solidFill>
                  <a:srgbClr val="000000"/>
                </a:solidFill>
              </a:rPr>
              <a:t>On </a:t>
            </a:r>
            <a:r>
              <a:rPr lang="en-GB" dirty="0">
                <a:solidFill>
                  <a:srgbClr val="000000"/>
                </a:solidFill>
              </a:rPr>
              <a:t>entering downstairs there is hand sanitizer and everyone is wearing masks.</a:t>
            </a:r>
          </a:p>
          <a:p>
            <a:pPr>
              <a:spcAft>
                <a:spcPts val="600"/>
              </a:spcAft>
            </a:pPr>
            <a:r>
              <a:rPr lang="en-GB" dirty="0" smtClean="0">
                <a:solidFill>
                  <a:srgbClr val="000000"/>
                </a:solidFill>
              </a:rPr>
              <a:t>John </a:t>
            </a:r>
            <a:r>
              <a:rPr lang="en-GB" dirty="0">
                <a:solidFill>
                  <a:srgbClr val="000000"/>
                </a:solidFill>
              </a:rPr>
              <a:t>has a very helpful diagram which is used to identify the most appropriate level of the practice depending on one's comfort level. Examples of these are using zoom for online sessions, show and tell no physical touch or the standard hands on treatments of the past</a:t>
            </a:r>
            <a:r>
              <a:rPr lang="en-GB" dirty="0" smtClean="0">
                <a:solidFill>
                  <a:srgbClr val="000000"/>
                </a:solidFill>
              </a:rPr>
              <a:t>.</a:t>
            </a:r>
            <a:r>
              <a:rPr lang="en-GB" dirty="0">
                <a:solidFill>
                  <a:srgbClr val="000000"/>
                </a:solidFill>
              </a:rPr>
              <a:t/>
            </a:r>
            <a:br>
              <a:rPr lang="en-GB" dirty="0">
                <a:solidFill>
                  <a:srgbClr val="000000"/>
                </a:solidFill>
              </a:rPr>
            </a:br>
            <a:r>
              <a:rPr lang="en-GB" dirty="0" smtClean="0">
                <a:solidFill>
                  <a:srgbClr val="000000"/>
                </a:solidFill>
              </a:rPr>
              <a:t>The </a:t>
            </a:r>
            <a:r>
              <a:rPr lang="en-GB" dirty="0">
                <a:solidFill>
                  <a:srgbClr val="000000"/>
                </a:solidFill>
              </a:rPr>
              <a:t>bed now has a much nicer leather cover for easy cleaning and the cushions have been replaced with </a:t>
            </a:r>
            <a:r>
              <a:rPr lang="en-GB" dirty="0" err="1">
                <a:solidFill>
                  <a:srgbClr val="000000"/>
                </a:solidFill>
              </a:rPr>
              <a:t>styrofoam</a:t>
            </a:r>
            <a:r>
              <a:rPr lang="en-GB" dirty="0">
                <a:solidFill>
                  <a:srgbClr val="000000"/>
                </a:solidFill>
              </a:rPr>
              <a:t> blocks to allow proper cleaning after each session.</a:t>
            </a:r>
          </a:p>
          <a:p>
            <a:pPr>
              <a:spcAft>
                <a:spcPts val="600"/>
              </a:spcAft>
            </a:pPr>
            <a:r>
              <a:rPr lang="en-GB" dirty="0" smtClean="0">
                <a:solidFill>
                  <a:srgbClr val="000000"/>
                </a:solidFill>
              </a:rPr>
              <a:t>I </a:t>
            </a:r>
            <a:r>
              <a:rPr lang="en-GB" dirty="0">
                <a:solidFill>
                  <a:srgbClr val="000000"/>
                </a:solidFill>
              </a:rPr>
              <a:t>am delighted to be back at John's and I feel very safe in this </a:t>
            </a:r>
            <a:r>
              <a:rPr lang="en-GB" dirty="0" smtClean="0">
                <a:solidFill>
                  <a:srgbClr val="000000"/>
                </a:solidFill>
              </a:rPr>
              <a:t>environment“ </a:t>
            </a:r>
            <a:r>
              <a:rPr lang="en-GB" sz="1600" i="1" dirty="0" smtClean="0">
                <a:solidFill>
                  <a:srgbClr val="000000"/>
                </a:solidFill>
              </a:rPr>
              <a:t>(EM)</a:t>
            </a:r>
            <a:endParaRPr lang="en-GB" sz="1600" b="0" i="1" dirty="0">
              <a:solidFill>
                <a:srgbClr val="000000"/>
              </a:solidFill>
              <a:effectLst/>
            </a:endParaRPr>
          </a:p>
          <a:p>
            <a:r>
              <a:rPr lang="en-GB" dirty="0" smtClean="0">
                <a:solidFill>
                  <a:srgbClr val="000000"/>
                </a:solidFill>
                <a:latin typeface="arial" panose="020B0604020202020204" pitchFamily="34" charset="0"/>
              </a:rPr>
              <a:t>---------------------------------------------------------------------</a:t>
            </a:r>
          </a:p>
          <a:p>
            <a:r>
              <a:rPr lang="en-GB" dirty="0" smtClean="0"/>
              <a:t>“As </a:t>
            </a:r>
            <a:r>
              <a:rPr lang="en-GB" dirty="0"/>
              <a:t>soon as I stepped back into Bashful Alley, I felt in very safe hands. John and Christine had obviously spent a lot of time creating procedures to ensure their safety and mine. At the same time, Bashful Alley was as welcoming as ever and after ten minutes into the lesson it was as if nothing had changed with regards to the teachings - despite John and I wearing our masks! After the lesson, I left punctually to allow time for John and Christine to clean all surfaces for the next </a:t>
            </a:r>
            <a:r>
              <a:rPr lang="en-GB" dirty="0" smtClean="0"/>
              <a:t>appointment.” </a:t>
            </a:r>
            <a:r>
              <a:rPr lang="en-GB" sz="1600" i="1" dirty="0" smtClean="0"/>
              <a:t>(LS)</a:t>
            </a:r>
            <a:endParaRPr lang="en-GB" sz="1600" b="0" i="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243697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117</Words>
  <Application>Microsoft Office PowerPoint</Application>
  <PresentationFormat>On-screen Show (4:3)</PresentationFormat>
  <Paragraphs>29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dc:creator>
  <cp:lastModifiedBy>Doug</cp:lastModifiedBy>
  <cp:revision>11</cp:revision>
  <dcterms:created xsi:type="dcterms:W3CDTF">2020-08-11T08:40:54Z</dcterms:created>
  <dcterms:modified xsi:type="dcterms:W3CDTF">2020-08-17T14:08:40Z</dcterms:modified>
</cp:coreProperties>
</file>